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8937C-4AFF-480D-BE5A-AB46E2528CCA}" v="111" dt="2025-12-04T18:52:32.067"/>
    <p1510:client id="{466F9DCA-6318-9521-650F-C5633A12F7DE}" v="148" dt="2025-12-04T20:32:13.924"/>
    <p1510:client id="{5035564C-FA01-1B46-9FF7-152FF991CEBC}" v="641" dt="2025-12-04T19:21:49.664"/>
    <p1510:client id="{65398E95-7264-8F64-4824-525B9C08336F}" v="2" dt="2025-12-04T20:59:21.688"/>
    <p1510:client id="{B0C31B1A-178E-4FB4-BEB8-3ED02C706DCB}" v="136" dt="2025-12-04T20:26:49.822"/>
    <p1510:client id="{D694C529-EF21-4A3C-B82B-795AD6A52713}" v="517" dt="2025-12-04T20:55:37.362"/>
    <p1510:client id="{F85F9A25-9C3F-9E7F-5D85-9124502E4251}" v="527" dt="2025-12-04T18:50:0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" d="100"/>
          <a:sy n="19" d="100"/>
        </p:scale>
        <p:origin x="13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ED MOHAMMAD ELHUDAIB" userId="S::s202160090@kfupm.edu.sa::46fb8abc-d035-47e4-9adb-6077c85b5980" providerId="AD" clId="Web-{65398E95-7264-8F64-4824-525B9C08336F}"/>
    <pc:docChg chg="delSld">
      <pc:chgData name="MAJEED MOHAMMAD ELHUDAIB" userId="S::s202160090@kfupm.edu.sa::46fb8abc-d035-47e4-9adb-6077c85b5980" providerId="AD" clId="Web-{65398E95-7264-8F64-4824-525B9C08336F}" dt="2025-12-04T20:59:21.688" v="1"/>
      <pc:docMkLst>
        <pc:docMk/>
      </pc:docMkLst>
      <pc:sldChg chg="del">
        <pc:chgData name="MAJEED MOHAMMAD ELHUDAIB" userId="S::s202160090@kfupm.edu.sa::46fb8abc-d035-47e4-9adb-6077c85b5980" providerId="AD" clId="Web-{65398E95-7264-8F64-4824-525B9C08336F}" dt="2025-12-04T20:59:19.923" v="0"/>
        <pc:sldMkLst>
          <pc:docMk/>
          <pc:sldMk cId="516062911" sldId="257"/>
        </pc:sldMkLst>
      </pc:sldChg>
      <pc:sldChg chg="del">
        <pc:chgData name="MAJEED MOHAMMAD ELHUDAIB" userId="S::s202160090@kfupm.edu.sa::46fb8abc-d035-47e4-9adb-6077c85b5980" providerId="AD" clId="Web-{65398E95-7264-8F64-4824-525B9C08336F}" dt="2025-12-04T20:59:21.688" v="1"/>
        <pc:sldMkLst>
          <pc:docMk/>
          <pc:sldMk cId="3167381579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308FB-ABD3-4A3B-B8AC-4EFF07EDABE0}" type="doc">
      <dgm:prSet loTypeId="urn:microsoft.com/office/officeart/2005/8/layout/matrix3" loCatId="matrix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83C736B-EC7F-4453-83E5-07AD8C9C8647}">
      <dgm:prSet/>
      <dgm:spPr/>
      <dgm:t>
        <a:bodyPr/>
        <a:lstStyle/>
        <a:p>
          <a:r>
            <a:rPr lang="en-US"/>
            <a:t>Eco-Friendly</a:t>
          </a:r>
        </a:p>
      </dgm:t>
    </dgm:pt>
    <dgm:pt modelId="{02A8875E-CB52-4682-8048-466CA4FDF322}" type="parTrans" cxnId="{5F832BB4-DFEC-4F1D-A582-37D3EDC22950}">
      <dgm:prSet/>
      <dgm:spPr/>
      <dgm:t>
        <a:bodyPr/>
        <a:lstStyle/>
        <a:p>
          <a:endParaRPr lang="en-US"/>
        </a:p>
      </dgm:t>
    </dgm:pt>
    <dgm:pt modelId="{DF80DB76-00D0-44A9-A776-99671D574CD6}" type="sibTrans" cxnId="{5F832BB4-DFEC-4F1D-A582-37D3EDC22950}">
      <dgm:prSet/>
      <dgm:spPr/>
      <dgm:t>
        <a:bodyPr/>
        <a:lstStyle/>
        <a:p>
          <a:endParaRPr lang="en-US"/>
        </a:p>
      </dgm:t>
    </dgm:pt>
    <dgm:pt modelId="{854027E0-7984-4B00-918C-990F0BB85FAB}">
      <dgm:prSet/>
      <dgm:spPr/>
      <dgm:t>
        <a:bodyPr/>
        <a:lstStyle/>
        <a:p>
          <a:r>
            <a:rPr lang="en-US"/>
            <a:t>Sustainable</a:t>
          </a:r>
        </a:p>
      </dgm:t>
    </dgm:pt>
    <dgm:pt modelId="{407D4109-10F9-45BA-99DC-66C3859958D1}" type="parTrans" cxnId="{5F9C0E19-9253-4D5B-B0BF-C5E801857781}">
      <dgm:prSet/>
      <dgm:spPr/>
      <dgm:t>
        <a:bodyPr/>
        <a:lstStyle/>
        <a:p>
          <a:endParaRPr lang="en-US"/>
        </a:p>
      </dgm:t>
    </dgm:pt>
    <dgm:pt modelId="{0298DF9E-AA1D-40E7-9DD7-42875268C49E}" type="sibTrans" cxnId="{5F9C0E19-9253-4D5B-B0BF-C5E801857781}">
      <dgm:prSet/>
      <dgm:spPr/>
      <dgm:t>
        <a:bodyPr/>
        <a:lstStyle/>
        <a:p>
          <a:endParaRPr lang="en-US"/>
        </a:p>
      </dgm:t>
    </dgm:pt>
    <dgm:pt modelId="{6C99F87E-4384-4B0C-B697-27EDB8B6EFF5}">
      <dgm:prSet/>
      <dgm:spPr/>
      <dgm:t>
        <a:bodyPr/>
        <a:lstStyle/>
        <a:p>
          <a:r>
            <a:rPr lang="en-US"/>
            <a:t>Circular</a:t>
          </a:r>
        </a:p>
      </dgm:t>
    </dgm:pt>
    <dgm:pt modelId="{F378453F-87BB-47B9-84A6-253A19A6F67E}" type="parTrans" cxnId="{CE315E7D-77DC-4F5B-8BD7-D119081E4D49}">
      <dgm:prSet/>
      <dgm:spPr/>
      <dgm:t>
        <a:bodyPr/>
        <a:lstStyle/>
        <a:p>
          <a:endParaRPr lang="en-US"/>
        </a:p>
      </dgm:t>
    </dgm:pt>
    <dgm:pt modelId="{95659B8A-21C6-4C99-817B-658F966097D3}" type="sibTrans" cxnId="{CE315E7D-77DC-4F5B-8BD7-D119081E4D49}">
      <dgm:prSet/>
      <dgm:spPr/>
      <dgm:t>
        <a:bodyPr/>
        <a:lstStyle/>
        <a:p>
          <a:endParaRPr lang="en-US"/>
        </a:p>
      </dgm:t>
    </dgm:pt>
    <dgm:pt modelId="{49522487-9540-4052-8D05-EC721951D899}">
      <dgm:prSet/>
      <dgm:spPr/>
      <dgm:t>
        <a:bodyPr/>
        <a:lstStyle/>
        <a:p>
          <a:r>
            <a:rPr lang="en-US"/>
            <a:t>Compliance</a:t>
          </a:r>
          <a:r>
            <a:rPr lang="ar-SA"/>
            <a:t> </a:t>
          </a:r>
          <a:endParaRPr lang="en-US"/>
        </a:p>
      </dgm:t>
    </dgm:pt>
    <dgm:pt modelId="{BAC106B5-3783-4030-878D-2735DF323D49}" type="parTrans" cxnId="{453805E2-C1B0-44E2-94A9-FF1FE2C28A65}">
      <dgm:prSet/>
      <dgm:spPr/>
      <dgm:t>
        <a:bodyPr/>
        <a:lstStyle/>
        <a:p>
          <a:endParaRPr lang="en-US"/>
        </a:p>
      </dgm:t>
    </dgm:pt>
    <dgm:pt modelId="{53D0A7AA-4630-4A8D-8F81-4F5001E0925F}" type="sibTrans" cxnId="{453805E2-C1B0-44E2-94A9-FF1FE2C28A65}">
      <dgm:prSet/>
      <dgm:spPr/>
      <dgm:t>
        <a:bodyPr/>
        <a:lstStyle/>
        <a:p>
          <a:endParaRPr lang="en-US"/>
        </a:p>
      </dgm:t>
    </dgm:pt>
    <dgm:pt modelId="{5845226C-DC74-48BC-A12B-FBB04FA25E65}" type="pres">
      <dgm:prSet presAssocID="{6C6308FB-ABD3-4A3B-B8AC-4EFF07EDABE0}" presName="matrix" presStyleCnt="0">
        <dgm:presLayoutVars>
          <dgm:chMax val="1"/>
          <dgm:dir/>
          <dgm:resizeHandles val="exact"/>
        </dgm:presLayoutVars>
      </dgm:prSet>
      <dgm:spPr/>
    </dgm:pt>
    <dgm:pt modelId="{A37FBBA9-85F0-4AEB-AC1D-2A5C99202F25}" type="pres">
      <dgm:prSet presAssocID="{6C6308FB-ABD3-4A3B-B8AC-4EFF07EDABE0}" presName="diamond" presStyleLbl="bgShp" presStyleIdx="0" presStyleCnt="1"/>
      <dgm:spPr/>
    </dgm:pt>
    <dgm:pt modelId="{9AAE77AA-70CC-447A-8FCB-49B8C67EF1CD}" type="pres">
      <dgm:prSet presAssocID="{6C6308FB-ABD3-4A3B-B8AC-4EFF07EDAB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58963B-467B-430E-8BC9-5EF412621C23}" type="pres">
      <dgm:prSet presAssocID="{6C6308FB-ABD3-4A3B-B8AC-4EFF07EDAB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EE4755-21A4-4CCA-BCEF-9047137CADF4}" type="pres">
      <dgm:prSet presAssocID="{6C6308FB-ABD3-4A3B-B8AC-4EFF07EDAB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3595863-7B11-4F4F-87D7-C2C1C177C20F}" type="pres">
      <dgm:prSet presAssocID="{6C6308FB-ABD3-4A3B-B8AC-4EFF07EDAB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2EE1F11-2D19-4EB8-9E15-975D057EBC57}" type="presOf" srcId="{6C99F87E-4384-4B0C-B697-27EDB8B6EFF5}" destId="{5AEE4755-21A4-4CCA-BCEF-9047137CADF4}" srcOrd="0" destOrd="0" presId="urn:microsoft.com/office/officeart/2005/8/layout/matrix3"/>
    <dgm:cxn modelId="{91A05B13-7FBE-43A3-BA7E-AA6EEDBDF817}" type="presOf" srcId="{854027E0-7984-4B00-918C-990F0BB85FAB}" destId="{EB58963B-467B-430E-8BC9-5EF412621C23}" srcOrd="0" destOrd="0" presId="urn:microsoft.com/office/officeart/2005/8/layout/matrix3"/>
    <dgm:cxn modelId="{5F9C0E19-9253-4D5B-B0BF-C5E801857781}" srcId="{6C6308FB-ABD3-4A3B-B8AC-4EFF07EDABE0}" destId="{854027E0-7984-4B00-918C-990F0BB85FAB}" srcOrd="1" destOrd="0" parTransId="{407D4109-10F9-45BA-99DC-66C3859958D1}" sibTransId="{0298DF9E-AA1D-40E7-9DD7-42875268C49E}"/>
    <dgm:cxn modelId="{1358D623-05A1-4F80-8A49-FC33FE6DA0AE}" type="presOf" srcId="{49522487-9540-4052-8D05-EC721951D899}" destId="{53595863-7B11-4F4F-87D7-C2C1C177C20F}" srcOrd="0" destOrd="0" presId="urn:microsoft.com/office/officeart/2005/8/layout/matrix3"/>
    <dgm:cxn modelId="{EBA73776-FF13-41F8-A610-54E4AFADF35D}" type="presOf" srcId="{683C736B-EC7F-4453-83E5-07AD8C9C8647}" destId="{9AAE77AA-70CC-447A-8FCB-49B8C67EF1CD}" srcOrd="0" destOrd="0" presId="urn:microsoft.com/office/officeart/2005/8/layout/matrix3"/>
    <dgm:cxn modelId="{CE315E7D-77DC-4F5B-8BD7-D119081E4D49}" srcId="{6C6308FB-ABD3-4A3B-B8AC-4EFF07EDABE0}" destId="{6C99F87E-4384-4B0C-B697-27EDB8B6EFF5}" srcOrd="2" destOrd="0" parTransId="{F378453F-87BB-47B9-84A6-253A19A6F67E}" sibTransId="{95659B8A-21C6-4C99-817B-658F966097D3}"/>
    <dgm:cxn modelId="{5F832BB4-DFEC-4F1D-A582-37D3EDC22950}" srcId="{6C6308FB-ABD3-4A3B-B8AC-4EFF07EDABE0}" destId="{683C736B-EC7F-4453-83E5-07AD8C9C8647}" srcOrd="0" destOrd="0" parTransId="{02A8875E-CB52-4682-8048-466CA4FDF322}" sibTransId="{DF80DB76-00D0-44A9-A776-99671D574CD6}"/>
    <dgm:cxn modelId="{A42755BA-C98F-402D-85AF-339ABFC9CAE1}" type="presOf" srcId="{6C6308FB-ABD3-4A3B-B8AC-4EFF07EDABE0}" destId="{5845226C-DC74-48BC-A12B-FBB04FA25E65}" srcOrd="0" destOrd="0" presId="urn:microsoft.com/office/officeart/2005/8/layout/matrix3"/>
    <dgm:cxn modelId="{453805E2-C1B0-44E2-94A9-FF1FE2C28A65}" srcId="{6C6308FB-ABD3-4A3B-B8AC-4EFF07EDABE0}" destId="{49522487-9540-4052-8D05-EC721951D899}" srcOrd="3" destOrd="0" parTransId="{BAC106B5-3783-4030-878D-2735DF323D49}" sibTransId="{53D0A7AA-4630-4A8D-8F81-4F5001E0925F}"/>
    <dgm:cxn modelId="{BD09E0D7-5B4F-4CD0-BAD8-11A80ABE78A2}" type="presParOf" srcId="{5845226C-DC74-48BC-A12B-FBB04FA25E65}" destId="{A37FBBA9-85F0-4AEB-AC1D-2A5C99202F25}" srcOrd="0" destOrd="0" presId="urn:microsoft.com/office/officeart/2005/8/layout/matrix3"/>
    <dgm:cxn modelId="{6EFBFEC4-5652-4A81-BDF3-FC0957BB40F4}" type="presParOf" srcId="{5845226C-DC74-48BC-A12B-FBB04FA25E65}" destId="{9AAE77AA-70CC-447A-8FCB-49B8C67EF1CD}" srcOrd="1" destOrd="0" presId="urn:microsoft.com/office/officeart/2005/8/layout/matrix3"/>
    <dgm:cxn modelId="{4629D6F4-B850-45BA-AAA0-D42CF3CAD82A}" type="presParOf" srcId="{5845226C-DC74-48BC-A12B-FBB04FA25E65}" destId="{EB58963B-467B-430E-8BC9-5EF412621C23}" srcOrd="2" destOrd="0" presId="urn:microsoft.com/office/officeart/2005/8/layout/matrix3"/>
    <dgm:cxn modelId="{AF3A7413-C278-47FA-8A0C-B9C8EFE705C8}" type="presParOf" srcId="{5845226C-DC74-48BC-A12B-FBB04FA25E65}" destId="{5AEE4755-21A4-4CCA-BCEF-9047137CADF4}" srcOrd="3" destOrd="0" presId="urn:microsoft.com/office/officeart/2005/8/layout/matrix3"/>
    <dgm:cxn modelId="{B8A39435-0858-4AD4-BA4C-8AE29015EF42}" type="presParOf" srcId="{5845226C-DC74-48BC-A12B-FBB04FA25E65}" destId="{53595863-7B11-4F4F-87D7-C2C1C177C20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FBBA9-85F0-4AEB-AC1D-2A5C99202F25}">
      <dsp:nvSpPr>
        <dsp:cNvPr id="0" name=""/>
        <dsp:cNvSpPr/>
      </dsp:nvSpPr>
      <dsp:spPr>
        <a:xfrm>
          <a:off x="0" y="589800"/>
          <a:ext cx="9409688" cy="940968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E77AA-70CC-447A-8FCB-49B8C67EF1CD}">
      <dsp:nvSpPr>
        <dsp:cNvPr id="0" name=""/>
        <dsp:cNvSpPr/>
      </dsp:nvSpPr>
      <dsp:spPr>
        <a:xfrm>
          <a:off x="893920" y="1483720"/>
          <a:ext cx="3669778" cy="36697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Eco-Friendly</a:t>
          </a:r>
        </a:p>
      </dsp:txBody>
      <dsp:txXfrm>
        <a:off x="1073064" y="1662864"/>
        <a:ext cx="3311490" cy="3311490"/>
      </dsp:txXfrm>
    </dsp:sp>
    <dsp:sp modelId="{EB58963B-467B-430E-8BC9-5EF412621C23}">
      <dsp:nvSpPr>
        <dsp:cNvPr id="0" name=""/>
        <dsp:cNvSpPr/>
      </dsp:nvSpPr>
      <dsp:spPr>
        <a:xfrm>
          <a:off x="4845989" y="1483720"/>
          <a:ext cx="3669778" cy="36697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Sustainable</a:t>
          </a:r>
        </a:p>
      </dsp:txBody>
      <dsp:txXfrm>
        <a:off x="5025133" y="1662864"/>
        <a:ext cx="3311490" cy="3311490"/>
      </dsp:txXfrm>
    </dsp:sp>
    <dsp:sp modelId="{5AEE4755-21A4-4CCA-BCEF-9047137CADF4}">
      <dsp:nvSpPr>
        <dsp:cNvPr id="0" name=""/>
        <dsp:cNvSpPr/>
      </dsp:nvSpPr>
      <dsp:spPr>
        <a:xfrm>
          <a:off x="893920" y="5435789"/>
          <a:ext cx="3669778" cy="36697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Circular</a:t>
          </a:r>
        </a:p>
      </dsp:txBody>
      <dsp:txXfrm>
        <a:off x="1073064" y="5614933"/>
        <a:ext cx="3311490" cy="3311490"/>
      </dsp:txXfrm>
    </dsp:sp>
    <dsp:sp modelId="{53595863-7B11-4F4F-87D7-C2C1C177C20F}">
      <dsp:nvSpPr>
        <dsp:cNvPr id="0" name=""/>
        <dsp:cNvSpPr/>
      </dsp:nvSpPr>
      <dsp:spPr>
        <a:xfrm>
          <a:off x="4845989" y="5435789"/>
          <a:ext cx="3669778" cy="36697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Compliance</a:t>
          </a:r>
          <a:r>
            <a:rPr lang="ar-SA" sz="4200" kern="1200"/>
            <a:t> </a:t>
          </a:r>
          <a:endParaRPr lang="en-US" sz="4200" kern="1200"/>
        </a:p>
      </dsp:txBody>
      <dsp:txXfrm>
        <a:off x="5025133" y="5614933"/>
        <a:ext cx="3311490" cy="331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59F16-C542-00E7-3FD2-B9D1396E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7306C95-B1BB-B6D2-EBDF-6F81746D9D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65686"/>
              </p:ext>
            </p:extLst>
          </p:nvPr>
        </p:nvGraphicFramePr>
        <p:xfrm>
          <a:off x="33006462" y="7736749"/>
          <a:ext cx="9409688" cy="1058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ECAADD7-0053-3FE6-F3F1-E0DD36AD1CB8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GB" sz="9000" b="1" dirty="0">
                <a:solidFill>
                  <a:srgbClr val="C5E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Advancing </a:t>
            </a:r>
            <a:r>
              <a:rPr lang="en-GB" sz="9000" b="1" dirty="0" err="1">
                <a:solidFill>
                  <a:srgbClr val="C5E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GB" sz="9000" b="1" dirty="0">
                <a:solidFill>
                  <a:srgbClr val="C5E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Pipeline Cleaning Utilizing Environmentally Safer Products with Circular Waste Management</a:t>
            </a:r>
            <a:endParaRPr lang="en-US" sz="9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A5DEE8-D46F-B289-A67E-F12310FF2423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75150C-EDBB-A5F8-42B0-37897B2A4475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Faysal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Alqahtani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(ME),</a:t>
            </a:r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Saad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Alshahrani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(CHE)</a:t>
            </a:r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Ahmed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Moqbel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(CHE),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Majed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Alhudaib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(ISE)</a:t>
            </a:r>
            <a:b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Coach: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Asad</a:t>
            </a:r>
            <a:r>
              <a:rPr lang="en-GB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Hanif</a:t>
            </a:r>
            <a:endParaRPr lang="en-US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58D2-5FA4-E164-567A-2B4618AF26C0}"/>
              </a:ext>
            </a:extLst>
          </p:cNvPr>
          <p:cNvSpPr txBox="1"/>
          <p:nvPr/>
        </p:nvSpPr>
        <p:spPr>
          <a:xfrm>
            <a:off x="746199" y="86621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00</a:t>
            </a:r>
            <a:r>
              <a:rPr lang="en-GB" sz="16600" b="1">
                <a:solidFill>
                  <a:srgbClr val="02616D"/>
                </a:solidFill>
              </a:rPr>
              <a:t>5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DAFAAA6-C5F2-DB53-A8A3-702AC15C9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7" y="7660112"/>
            <a:ext cx="9409688" cy="59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To develop a cost-effective, recyclable, and environmentally responsible pipe-cleaning solution that enhances cleaning efficiency and supports long-term sustainability.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E1954AA-75A8-0380-8ADD-1C6F77E66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Objective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9741A57-6091-9159-0F09-DC8B4797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Target Specification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B3225-A21C-6139-232C-B4A1C5C61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350" y="18517107"/>
            <a:ext cx="15850172" cy="1262307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Prototype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802FC3C-46B0-5A2A-0C78-769AC44E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9715" y="621195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47B919F5-2527-8E36-2F84-9EB37700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10555777" cy="49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Minimum Train speed of 0.3 m/s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Optimized values of the cleaning fluid mixture given by the model.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Maximum 5 g/L of solids remainder.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764284-B194-66FC-DDC2-AF193310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92" y="18550523"/>
            <a:ext cx="1080677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Cleaning efficiency 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graph of a function&#10;&#10;AI-generated content may be incorrect.">
            <a:extLst>
              <a:ext uri="{FF2B5EF4-FFF2-40B4-BE49-F238E27FC236}">
                <a16:creationId xmlns:a16="http://schemas.microsoft.com/office/drawing/2014/main" id="{A6631571-0C11-9CCB-DF0F-38B81A310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891" y="19903648"/>
            <a:ext cx="10806777" cy="7842842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483682F7-4453-7576-AFDB-CBF002DC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93" y="13058970"/>
            <a:ext cx="20595008" cy="129572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Novelty &amp; Creativity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F44C95A-4336-9560-643E-77C42C9C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316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80EC43-7262-36E1-C41A-8E2901718800}"/>
              </a:ext>
            </a:extLst>
          </p:cNvPr>
          <p:cNvGrpSpPr/>
          <p:nvPr/>
        </p:nvGrpSpPr>
        <p:grpSpPr>
          <a:xfrm>
            <a:off x="22296459" y="7967638"/>
            <a:ext cx="10155356" cy="4357060"/>
            <a:chOff x="32200569" y="8076856"/>
            <a:chExt cx="10061093" cy="38862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6AA4927-CEC9-F8CD-F7A2-DD958AE5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746812" y="8557869"/>
              <a:ext cx="4514850" cy="2924175"/>
            </a:xfrm>
            <a:prstGeom prst="rect">
              <a:avLst/>
            </a:prstGeom>
          </p:spPr>
        </p:pic>
        <p:pic>
          <p:nvPicPr>
            <p:cNvPr id="15" name="Picture 14" descr="A logo with blue and red flames&#10;&#10;AI-generated content may be incorrect.">
              <a:extLst>
                <a:ext uri="{FF2B5EF4-FFF2-40B4-BE49-F238E27FC236}">
                  <a16:creationId xmlns:a16="http://schemas.microsoft.com/office/drawing/2014/main" id="{62F1A7E9-E611-519A-67F8-AFDE3B54F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0569" y="8076856"/>
              <a:ext cx="5829300" cy="3886200"/>
            </a:xfrm>
            <a:prstGeom prst="rect">
              <a:avLst/>
            </a:prstGeom>
          </p:spPr>
        </p:pic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24150DF8-B8FD-F569-22C0-8FBB04A69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94" y="14850490"/>
            <a:ext cx="20462631" cy="49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numCol="2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Closed loop chemical treatment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Cost-efficient operation.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50000"/>
              </a:lnSpc>
              <a:buFont typeface="Arial"/>
              <a:buChar char="•"/>
            </a:pPr>
            <a:r>
              <a:rPr lang="en-GB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Improved pigging design.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Cleaner operation.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A0620A-D187-0844-856C-17DE9E0A8C2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53803"/>
          <a:stretch>
            <a:fillRect/>
          </a:stretch>
        </p:blipFill>
        <p:spPr>
          <a:xfrm rot="5400000">
            <a:off x="10636661" y="24518565"/>
            <a:ext cx="4207493" cy="25517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C52EB3-DA45-3868-0FA3-3A647CF0C7D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3150" b="9739"/>
          <a:stretch>
            <a:fillRect/>
          </a:stretch>
        </p:blipFill>
        <p:spPr>
          <a:xfrm rot="5400000">
            <a:off x="10573335" y="20794862"/>
            <a:ext cx="4206240" cy="24238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EB5AC9-809B-C1EA-C211-7ACAEB7DBD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44923" y="86621"/>
            <a:ext cx="5321734" cy="53217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7F8EEA-65DA-1639-F0C6-7D370D39D3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742" y="4357994"/>
            <a:ext cx="4064272" cy="13110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B8FB8A-8465-36BC-9003-C648FD1BBB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2905" y="20146671"/>
            <a:ext cx="12451689" cy="748285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08A6A3-822A-7710-D4F0-C36A53F06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0790" y="18517118"/>
            <a:ext cx="15048228" cy="1228891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Conclusion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B412FB31-6D31-E01B-0A2C-2A8B9D72A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1045" y="13094036"/>
            <a:ext cx="10076005" cy="1262307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29B4C-7A5D-A0A5-0759-BC2E330E1359}"/>
              </a:ext>
            </a:extLst>
          </p:cNvPr>
          <p:cNvSpPr txBox="1"/>
          <p:nvPr/>
        </p:nvSpPr>
        <p:spPr>
          <a:xfrm>
            <a:off x="28179206" y="20222779"/>
            <a:ext cx="143586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APM system has been fully prototyped and validated, demonstrating efficient cleaning, effective surfactant recovery, and stable closed-loop operation. Results align with predictive models and confirm that the technology is ready to progress into industrial-scale prototyping and broader field evaluation.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5D9BA8A6-8B77-535D-F68F-F68CEA5CE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4034" y="14489695"/>
            <a:ext cx="9785893" cy="367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Limited Fouling Variability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Laboratory-Scale Operation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Patent Still Pending</a:t>
            </a:r>
          </a:p>
        </p:txBody>
      </p:sp>
    </p:spTree>
    <p:extLst>
      <p:ext uri="{BB962C8B-B14F-4D97-AF65-F5344CB8AC3E}">
        <p14:creationId xmlns:p14="http://schemas.microsoft.com/office/powerpoint/2010/main" val="318469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439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FAYSAL MOHAMMED ALQAHTANI</cp:lastModifiedBy>
  <cp:revision>4</cp:revision>
  <dcterms:created xsi:type="dcterms:W3CDTF">2025-04-20T10:29:18Z</dcterms:created>
  <dcterms:modified xsi:type="dcterms:W3CDTF">2025-12-04T20:59:26Z</dcterms:modified>
</cp:coreProperties>
</file>